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05" r:id="rId6"/>
    <p:sldId id="260" r:id="rId7"/>
    <p:sldId id="261" r:id="rId8"/>
    <p:sldId id="262" r:id="rId9"/>
    <p:sldId id="263" r:id="rId10"/>
    <p:sldId id="264" r:id="rId11"/>
    <p:sldId id="268" r:id="rId12"/>
    <p:sldId id="271" r:id="rId13"/>
    <p:sldId id="290" r:id="rId14"/>
    <p:sldId id="272" r:id="rId15"/>
    <p:sldId id="281" r:id="rId16"/>
    <p:sldId id="273" r:id="rId17"/>
    <p:sldId id="282" r:id="rId18"/>
    <p:sldId id="284" r:id="rId19"/>
    <p:sldId id="285" r:id="rId20"/>
    <p:sldId id="309" r:id="rId21"/>
    <p:sldId id="310" r:id="rId22"/>
    <p:sldId id="287" r:id="rId23"/>
    <p:sldId id="269" r:id="rId24"/>
    <p:sldId id="288" r:id="rId25"/>
    <p:sldId id="274" r:id="rId26"/>
    <p:sldId id="275" r:id="rId27"/>
    <p:sldId id="270" r:id="rId28"/>
    <p:sldId id="289" r:id="rId29"/>
    <p:sldId id="291" r:id="rId30"/>
    <p:sldId id="294" r:id="rId31"/>
    <p:sldId id="295" r:id="rId32"/>
    <p:sldId id="292" r:id="rId33"/>
    <p:sldId id="297" r:id="rId34"/>
    <p:sldId id="296" r:id="rId35"/>
    <p:sldId id="300" r:id="rId36"/>
    <p:sldId id="301" r:id="rId37"/>
    <p:sldId id="302" r:id="rId38"/>
    <p:sldId id="303" r:id="rId39"/>
    <p:sldId id="304" r:id="rId40"/>
    <p:sldId id="298" r:id="rId41"/>
    <p:sldId id="266" r:id="rId42"/>
    <p:sldId id="265" r:id="rId43"/>
    <p:sldId id="267" r:id="rId44"/>
    <p:sldId id="277" r:id="rId45"/>
    <p:sldId id="279" r:id="rId46"/>
    <p:sldId id="280" r:id="rId47"/>
    <p:sldId id="299" r:id="rId48"/>
    <p:sldId id="293" r:id="rId49"/>
    <p:sldId id="311" r:id="rId50"/>
    <p:sldId id="31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Boston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2909"/>
            <a:ext cx="8575766" cy="5415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70854" y="2608800"/>
            <a:ext cx="1846220" cy="2998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1" y="1292750"/>
            <a:ext cx="9022976" cy="5565250"/>
            <a:chOff x="838201" y="1292750"/>
            <a:chExt cx="9022976" cy="5565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152"/>
            <a:stretch/>
          </p:blipFill>
          <p:spPr>
            <a:xfrm>
              <a:off x="838201" y="1292750"/>
              <a:ext cx="9022976" cy="55652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75979" y="3312521"/>
              <a:ext cx="1983762" cy="3361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Desktop Setup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89143" y="1406342"/>
            <a:ext cx="8087158" cy="5247464"/>
            <a:chOff x="847216" y="1302684"/>
            <a:chExt cx="8451079" cy="54835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16" y="1302685"/>
              <a:ext cx="8451079" cy="548359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272988" y="1302684"/>
              <a:ext cx="430306" cy="30199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2988" y="2877671"/>
              <a:ext cx="2447366" cy="46616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50079" y="1406341"/>
            <a:ext cx="7965286" cy="5235388"/>
            <a:chOff x="760320" y="1238702"/>
            <a:chExt cx="7940902" cy="52193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2103" r="2523" b="2716"/>
            <a:stretch/>
          </p:blipFill>
          <p:spPr>
            <a:xfrm>
              <a:off x="760320" y="1238702"/>
              <a:ext cx="7940902" cy="521936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999129" y="2539393"/>
              <a:ext cx="1470213" cy="3472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40935" y="1406341"/>
            <a:ext cx="7830815" cy="5247466"/>
            <a:chOff x="4665849" y="1266824"/>
            <a:chExt cx="7723239" cy="548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849" y="1266824"/>
              <a:ext cx="7723239" cy="54836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091253" y="2574456"/>
              <a:ext cx="1398324" cy="3570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Github</a:t>
            </a:r>
            <a:r>
              <a:rPr lang="en-US" dirty="0" smtClean="0"/>
              <a:t> desktop for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and visualize each update of your </a:t>
            </a:r>
            <a:r>
              <a:rPr lang="en-US" dirty="0" smtClean="0"/>
              <a:t>code.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Revert a previous version/commit. </a:t>
            </a:r>
          </a:p>
          <a:p>
            <a:endParaRPr lang="en-US" dirty="0"/>
          </a:p>
          <a:p>
            <a:r>
              <a:rPr lang="en-US" dirty="0" smtClean="0"/>
              <a:t>Branch out for large project development.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can start a new project (repository) from scratch.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862"/>
            <a:ext cx="7766020" cy="507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928" b="2513"/>
          <a:stretch/>
        </p:blipFill>
        <p:spPr>
          <a:xfrm>
            <a:off x="2907030" y="1562862"/>
            <a:ext cx="6273048" cy="507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the new repository by </a:t>
            </a:r>
            <a:r>
              <a:rPr lang="en-US" dirty="0" err="1" smtClean="0"/>
              <a:t>Github</a:t>
            </a:r>
            <a:r>
              <a:rPr lang="en-US" dirty="0" smtClean="0"/>
              <a:t> Desktop.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3" b="69242"/>
          <a:stretch/>
        </p:blipFill>
        <p:spPr>
          <a:xfrm>
            <a:off x="838200" y="5296960"/>
            <a:ext cx="8753476" cy="15169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73409"/>
          <a:stretch/>
        </p:blipFill>
        <p:spPr>
          <a:xfrm>
            <a:off x="838200" y="2866752"/>
            <a:ext cx="8753476" cy="131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2" b="81383"/>
          <a:stretch/>
        </p:blipFill>
        <p:spPr>
          <a:xfrm>
            <a:off x="838200" y="1778907"/>
            <a:ext cx="8753476" cy="919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7222" b="49941"/>
          <a:stretch/>
        </p:blipFill>
        <p:spPr>
          <a:xfrm>
            <a:off x="0" y="4293627"/>
            <a:ext cx="11910601" cy="844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 folder and edit files/codes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4"/>
          <a:stretch/>
        </p:blipFill>
        <p:spPr>
          <a:xfrm>
            <a:off x="838200" y="1446847"/>
            <a:ext cx="6834051" cy="3876255"/>
          </a:xfrm>
        </p:spPr>
      </p:pic>
      <p:grpSp>
        <p:nvGrpSpPr>
          <p:cNvPr id="9" name="Group 8"/>
          <p:cNvGrpSpPr/>
          <p:nvPr/>
        </p:nvGrpSpPr>
        <p:grpSpPr>
          <a:xfrm>
            <a:off x="838200" y="2310096"/>
            <a:ext cx="1126719" cy="462314"/>
            <a:chOff x="1193074" y="2679428"/>
            <a:chExt cx="1126719" cy="462314"/>
          </a:xfrm>
        </p:grpSpPr>
        <p:sp>
          <p:nvSpPr>
            <p:cNvPr id="5" name="TextBox 4"/>
            <p:cNvSpPr txBox="1"/>
            <p:nvPr/>
          </p:nvSpPr>
          <p:spPr>
            <a:xfrm>
              <a:off x="1193074" y="2772410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Right click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128204" y="2679428"/>
              <a:ext cx="191589" cy="1859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/>
          <a:stretch/>
        </p:blipFill>
        <p:spPr>
          <a:xfrm>
            <a:off x="2319793" y="2135579"/>
            <a:ext cx="8165327" cy="4596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40"/>
          <a:stretch/>
        </p:blipFill>
        <p:spPr>
          <a:xfrm>
            <a:off x="838200" y="171357"/>
            <a:ext cx="10515600" cy="20808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4991"/>
            <a:ext cx="10562528" cy="297071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283440" y="2352840"/>
            <a:ext cx="1428206" cy="32625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059"/>
          <a:stretch/>
        </p:blipFill>
        <p:spPr>
          <a:xfrm>
            <a:off x="2537249" y="5675702"/>
            <a:ext cx="7791447" cy="1208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71357"/>
            <a:ext cx="5249091" cy="21626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2704521"/>
            <a:ext cx="5283925" cy="297118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87291" y="164314"/>
            <a:ext cx="5249091" cy="21626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19464" y="2719510"/>
            <a:ext cx="5283925" cy="29711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41948" cy="132556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r="25472"/>
          <a:stretch/>
        </p:blipFill>
        <p:spPr>
          <a:xfrm>
            <a:off x="330926" y="1285919"/>
            <a:ext cx="4224397" cy="486035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21555"/>
          <a:stretch/>
        </p:blipFill>
        <p:spPr>
          <a:xfrm>
            <a:off x="2633019" y="1512893"/>
            <a:ext cx="4892512" cy="486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19775"/>
          <a:stretch/>
        </p:blipFill>
        <p:spPr>
          <a:xfrm>
            <a:off x="5180776" y="1690688"/>
            <a:ext cx="5200289" cy="48616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499" y="4607967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350142" y="365124"/>
            <a:ext cx="5744448" cy="5781152"/>
            <a:chOff x="6350142" y="365124"/>
            <a:chExt cx="5744448" cy="5781152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8398093" y="365124"/>
              <a:ext cx="260842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push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350142" y="1284673"/>
              <a:ext cx="5744448" cy="4861603"/>
              <a:chOff x="6350142" y="1284673"/>
              <a:chExt cx="5744448" cy="486160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87" r="16581"/>
              <a:stretch/>
            </p:blipFill>
            <p:spPr>
              <a:xfrm>
                <a:off x="6350142" y="1284673"/>
                <a:ext cx="5744448" cy="4861603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9022527" y="1490851"/>
                <a:ext cx="1358538" cy="221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… commits and a push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7" t="-319" r="17277" b="49197"/>
          <a:stretch/>
        </p:blipFill>
        <p:spPr>
          <a:xfrm>
            <a:off x="857839" y="1457308"/>
            <a:ext cx="9531332" cy="41887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: 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Track all your changes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 along with others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Share work with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would like to revert a previous version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38200" y="1690688"/>
            <a:ext cx="8466425" cy="4762363"/>
          </a:xfrm>
        </p:spPr>
      </p:pic>
      <p:grpSp>
        <p:nvGrpSpPr>
          <p:cNvPr id="11" name="Group 10"/>
          <p:cNvGrpSpPr/>
          <p:nvPr/>
        </p:nvGrpSpPr>
        <p:grpSpPr>
          <a:xfrm>
            <a:off x="2194559" y="2725781"/>
            <a:ext cx="3547605" cy="369332"/>
            <a:chOff x="2220686" y="2786744"/>
            <a:chExt cx="3547605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2577738" y="2786744"/>
              <a:ext cx="3190553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Right click on this commit point.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2220686" y="2971410"/>
              <a:ext cx="357052" cy="1723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811383" y="3213462"/>
            <a:ext cx="853440" cy="1480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3149" b="71494"/>
          <a:stretch/>
        </p:blipFill>
        <p:spPr>
          <a:xfrm>
            <a:off x="4146887" y="3961312"/>
            <a:ext cx="4346716" cy="129789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4" name="Right Arrow 13"/>
          <p:cNvSpPr/>
          <p:nvPr/>
        </p:nvSpPr>
        <p:spPr>
          <a:xfrm rot="1857510">
            <a:off x="3108961" y="3806256"/>
            <a:ext cx="618308" cy="5312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“Revert”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0" y="1690688"/>
            <a:ext cx="11978640" cy="3368992"/>
          </a:xfrm>
        </p:spPr>
      </p:pic>
      <p:sp>
        <p:nvSpPr>
          <p:cNvPr id="5" name="Rectangle 4"/>
          <p:cNvSpPr/>
          <p:nvPr/>
        </p:nvSpPr>
        <p:spPr>
          <a:xfrm>
            <a:off x="126270" y="1690688"/>
            <a:ext cx="6000012" cy="336899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26282" y="1690688"/>
            <a:ext cx="5978628" cy="33689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2232" y="2307771"/>
            <a:ext cx="2227059" cy="829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8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on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Authorize collaborators to a private project.</a:t>
            </a:r>
          </a:p>
          <a:p>
            <a:endParaRPr lang="en-US" dirty="0"/>
          </a:p>
          <a:p>
            <a:r>
              <a:rPr lang="en-US" dirty="0" smtClean="0"/>
              <a:t>Each collaborator check out/clone a copy from the </a:t>
            </a:r>
            <a:r>
              <a:rPr lang="en-US" dirty="0" err="1" smtClean="0"/>
              <a:t>github.com</a:t>
            </a:r>
            <a:r>
              <a:rPr lang="en-US" dirty="0" smtClean="0"/>
              <a:t> repository to their local computer. </a:t>
            </a:r>
          </a:p>
          <a:p>
            <a:endParaRPr lang="en-US" dirty="0"/>
          </a:p>
          <a:p>
            <a:r>
              <a:rPr lang="en-US" dirty="0" smtClean="0"/>
              <a:t>Merge back to the origin repository.</a:t>
            </a:r>
          </a:p>
          <a:p>
            <a:endParaRPr lang="en-US" dirty="0"/>
          </a:p>
          <a:p>
            <a:r>
              <a:rPr lang="en-US" dirty="0" smtClean="0"/>
              <a:t>Resolve conflict with collaborators.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Shot 2018-08-26 at 10.23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r="-201"/>
          <a:stretch/>
        </p:blipFill>
        <p:spPr>
          <a:xfrm>
            <a:off x="917897" y="1794266"/>
            <a:ext cx="7644952" cy="47599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dding collaborator to your project (repository)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9604" y="3243199"/>
            <a:ext cx="701550" cy="2220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1278" y="3835849"/>
            <a:ext cx="1382818" cy="2409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79063" y="4819284"/>
            <a:ext cx="3394053" cy="2139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42174" y="5951715"/>
            <a:ext cx="2324219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Your collaborator’s </a:t>
            </a:r>
            <a:r>
              <a:rPr lang="en-US" dirty="0" err="1" smtClean="0">
                <a:solidFill>
                  <a:srgbClr val="C00000"/>
                </a:solidFill>
              </a:rPr>
              <a:t>github.com</a:t>
            </a:r>
            <a:r>
              <a:rPr lang="en-US" dirty="0" smtClean="0">
                <a:solidFill>
                  <a:srgbClr val="C00000"/>
                </a:solidFill>
              </a:rPr>
              <a:t> username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85766" y="5017571"/>
            <a:ext cx="1708957" cy="92511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will get an email.</a:t>
            </a:r>
            <a:endParaRPr lang="en-US" dirty="0"/>
          </a:p>
        </p:txBody>
      </p:sp>
      <p:pic>
        <p:nvPicPr>
          <p:cNvPr id="4" name="Content Placeholder 3" descr="Screen Shot 2018-08-26 at 10.28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8349" r="-232"/>
          <a:stretch/>
        </p:blipFill>
        <p:spPr>
          <a:xfrm>
            <a:off x="729595" y="1526628"/>
            <a:ext cx="8959200" cy="51067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Screen Shot 2018-08-27 at 12.51.1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830300" y="1780761"/>
            <a:ext cx="10515600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may check your email and find the link to this page.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5290" y="3937036"/>
            <a:ext cx="225552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Click on this button to accept the invitation.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4470811" y="4169057"/>
            <a:ext cx="836023" cy="911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clone a repository from the organizer.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04159" y="3673749"/>
            <a:ext cx="1045029" cy="236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308" y="5207726"/>
            <a:ext cx="2373086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creen Shot 2018-08-26 at 10.30.0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20" r="-25520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can check out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pic>
        <p:nvPicPr>
          <p:cNvPr id="4" name="Content Placeholder 3" descr="Screen Shot 2018-08-26 at 10.31.4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r="1896" b="23820"/>
          <a:stretch/>
        </p:blipFill>
        <p:spPr>
          <a:xfrm>
            <a:off x="756615" y="1888108"/>
            <a:ext cx="9091217" cy="44075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collaborator can make some contribution to the repository: add a file.</a:t>
            </a:r>
            <a:endParaRPr lang="en-US" dirty="0"/>
          </a:p>
        </p:txBody>
      </p:sp>
      <p:pic>
        <p:nvPicPr>
          <p:cNvPr id="4" name="Content Placeholder 3" descr="Screen Shot 2018-08-27 at 12.08.4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29521"/>
          <a:stretch/>
        </p:blipFill>
        <p:spPr>
          <a:xfrm>
            <a:off x="1220740" y="1653020"/>
            <a:ext cx="5659801" cy="5005674"/>
          </a:xfrm>
        </p:spPr>
      </p:pic>
      <p:sp>
        <p:nvSpPr>
          <p:cNvPr id="5" name="Rectangle 4"/>
          <p:cNvSpPr/>
          <p:nvPr/>
        </p:nvSpPr>
        <p:spPr>
          <a:xfrm>
            <a:off x="1479686" y="5463277"/>
            <a:ext cx="1270065" cy="183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11487" y="6429389"/>
            <a:ext cx="1413602" cy="154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simply push the commit to the origin repository.</a:t>
            </a:r>
            <a:endParaRPr lang="en-US" dirty="0"/>
          </a:p>
        </p:txBody>
      </p:sp>
      <p:pic>
        <p:nvPicPr>
          <p:cNvPr id="4" name="Content Placeholder 3" descr="Screen Shot 2018-08-27 at 12.09.0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9619" b="19837"/>
          <a:stretch/>
        </p:blipFill>
        <p:spPr>
          <a:xfrm>
            <a:off x="801496" y="1690007"/>
            <a:ext cx="7793016" cy="4856686"/>
          </a:xfrm>
        </p:spPr>
      </p:pic>
      <p:sp>
        <p:nvSpPr>
          <p:cNvPr id="5" name="Rectangle 4"/>
          <p:cNvSpPr/>
          <p:nvPr/>
        </p:nvSpPr>
        <p:spPr>
          <a:xfrm>
            <a:off x="4377406" y="1715264"/>
            <a:ext cx="1762087" cy="3633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895"/>
            <a:ext cx="8686688" cy="5055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conflict between collaborators: same file name but different contents.</a:t>
            </a:r>
            <a:endParaRPr lang="en-US" dirty="0"/>
          </a:p>
        </p:txBody>
      </p:sp>
      <p:pic>
        <p:nvPicPr>
          <p:cNvPr id="8" name="Content Placeholder 7" descr="Screen Shot 2018-08-27 at 12.57.5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3092" r="35526" b="15865"/>
          <a:stretch/>
        </p:blipFill>
        <p:spPr>
          <a:xfrm>
            <a:off x="603549" y="1670800"/>
            <a:ext cx="5246734" cy="4907615"/>
          </a:xfrm>
        </p:spPr>
      </p:pic>
      <p:pic>
        <p:nvPicPr>
          <p:cNvPr id="9" name="Picture 8" descr="Screen Shot 2018-08-27 at 12.55.31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2"/>
          <a:stretch/>
        </p:blipFill>
        <p:spPr>
          <a:xfrm>
            <a:off x="6576167" y="1671171"/>
            <a:ext cx="5180460" cy="50862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1972" y="3961073"/>
            <a:ext cx="200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Conflicts here!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87120" y="2779038"/>
            <a:ext cx="955620" cy="11694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5164485" y="2678440"/>
            <a:ext cx="3926469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to the origin if you are on the latest version. </a:t>
            </a:r>
            <a:endParaRPr lang="en-US" dirty="0"/>
          </a:p>
        </p:txBody>
      </p:sp>
      <p:pic>
        <p:nvPicPr>
          <p:cNvPr id="4" name="Content Placeholder 3" descr="Screen Shot 2018-08-27 at 12.58.4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232"/>
          <a:stretch/>
        </p:blipFill>
        <p:spPr>
          <a:xfrm>
            <a:off x="850819" y="1751650"/>
            <a:ext cx="8002638" cy="49894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the most updated version from repository</a:t>
            </a:r>
            <a:endParaRPr lang="en-US" dirty="0"/>
          </a:p>
        </p:txBody>
      </p:sp>
      <p:pic>
        <p:nvPicPr>
          <p:cNvPr id="4" name="Content Placeholder 3" descr="Screen Shot 2018-08-27 at 12.58.57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r="8623" b="52704"/>
          <a:stretch/>
        </p:blipFill>
        <p:spPr>
          <a:xfrm>
            <a:off x="752175" y="2022888"/>
            <a:ext cx="9201109" cy="29703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merge conflicts found!</a:t>
            </a:r>
            <a:endParaRPr lang="en-US" dirty="0"/>
          </a:p>
        </p:txBody>
      </p:sp>
      <p:pic>
        <p:nvPicPr>
          <p:cNvPr id="4" name="Content Placeholder 3" descr="Screen Shot 2018-08-27 at 12.59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410763" y="4512410"/>
            <a:ext cx="986458" cy="2465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conflict: in the file that conflicts.</a:t>
            </a:r>
            <a:endParaRPr lang="en-US" dirty="0"/>
          </a:p>
        </p:txBody>
      </p:sp>
      <p:pic>
        <p:nvPicPr>
          <p:cNvPr id="4" name="Content Placeholder 3" descr="Screen Shot 2018-08-27 at 12.59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56"/>
          <a:stretch/>
        </p:blipFill>
        <p:spPr>
          <a:xfrm>
            <a:off x="838489" y="1813295"/>
            <a:ext cx="7768354" cy="48519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this file in VS Code</a:t>
            </a:r>
            <a:endParaRPr lang="en-US" dirty="0"/>
          </a:p>
        </p:txBody>
      </p:sp>
      <p:pic>
        <p:nvPicPr>
          <p:cNvPr id="4" name="Content Placeholder 3" descr="Screen Shot 2018-08-27 at 1.30.3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27751" b="41087"/>
          <a:stretch/>
        </p:blipFill>
        <p:spPr>
          <a:xfrm>
            <a:off x="826159" y="1837953"/>
            <a:ext cx="9192646" cy="4684081"/>
          </a:xfrm>
        </p:spPr>
      </p:pic>
    </p:spTree>
    <p:extLst>
      <p:ext uri="{BB962C8B-B14F-4D97-AF65-F5344CB8AC3E}">
        <p14:creationId xmlns:p14="http://schemas.microsoft.com/office/powerpoint/2010/main" val="13703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file and edit it together.</a:t>
            </a:r>
            <a:endParaRPr lang="en-US" dirty="0"/>
          </a:p>
        </p:txBody>
      </p:sp>
      <p:pic>
        <p:nvPicPr>
          <p:cNvPr id="6" name="Content Placeholder 5" descr="Screen Shot 2018-08-27 at 1.30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-56" b="34287"/>
          <a:stretch/>
        </p:blipFill>
        <p:spPr>
          <a:xfrm>
            <a:off x="801495" y="1837954"/>
            <a:ext cx="9923163" cy="40799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file you edited.</a:t>
            </a:r>
            <a:endParaRPr lang="en-US" dirty="0"/>
          </a:p>
        </p:txBody>
      </p:sp>
      <p:pic>
        <p:nvPicPr>
          <p:cNvPr id="4" name="Content Placeholder 3" descr="Screen Shot 2018-08-27 at 1.35.1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" r="122" b="52114"/>
          <a:stretch/>
        </p:blipFill>
        <p:spPr>
          <a:xfrm>
            <a:off x="776835" y="2072205"/>
            <a:ext cx="10119605" cy="30319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Desktop view</a:t>
            </a:r>
            <a:endParaRPr lang="en-US" dirty="0"/>
          </a:p>
        </p:txBody>
      </p:sp>
      <p:pic>
        <p:nvPicPr>
          <p:cNvPr id="4" name="Content Placeholder 3" descr="Screen Shot 2018-08-27 at 1.35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can commit it and push it to the origin.</a:t>
            </a:r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/>
          <a:stretch/>
        </p:blipFill>
        <p:spPr>
          <a:xfrm>
            <a:off x="2071561" y="1653018"/>
            <a:ext cx="7903992" cy="49279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Github.com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3057"/>
            <a:ext cx="8945593" cy="4074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users who are already familiar with command lines.</a:t>
            </a:r>
          </a:p>
          <a:p>
            <a:endParaRPr lang="en-US" dirty="0"/>
          </a:p>
          <a:p>
            <a:r>
              <a:rPr lang="en-US" dirty="0" smtClean="0"/>
              <a:t>Other visualization tools such as </a:t>
            </a:r>
            <a:r>
              <a:rPr lang="en-US" dirty="0" err="1" smtClean="0"/>
              <a:t>Gitk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for command line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/>
          <a:stretch/>
        </p:blipFill>
        <p:spPr>
          <a:xfrm>
            <a:off x="838200" y="1494926"/>
            <a:ext cx="9222379" cy="51790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to use command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838200" y="1472973"/>
            <a:ext cx="9132759" cy="5154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for </a:t>
            </a:r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50083" b="13516"/>
          <a:stretch/>
        </p:blipFill>
        <p:spPr>
          <a:xfrm>
            <a:off x="672737" y="1470212"/>
            <a:ext cx="9979334" cy="4651914"/>
          </a:xfrm>
        </p:spPr>
      </p:pic>
      <p:sp>
        <p:nvSpPr>
          <p:cNvPr id="5" name="Rectangle 4"/>
          <p:cNvSpPr/>
          <p:nvPr/>
        </p:nvSpPr>
        <p:spPr>
          <a:xfrm>
            <a:off x="672737" y="6253536"/>
            <a:ext cx="566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https://help.github.com/articles/set-up-git/#setting-up-git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Git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51383"/>
            <a:ext cx="9325349" cy="52455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command line will be available.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25256"/>
            <a:ext cx="9402762" cy="52890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Gitk</a:t>
            </a:r>
            <a:endParaRPr lang="en-US" dirty="0"/>
          </a:p>
        </p:txBody>
      </p:sp>
      <p:pic>
        <p:nvPicPr>
          <p:cNvPr id="4" name="Content Placeholder 3" descr="Screen Shot 2018-08-27 at 1.28.45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r="-55"/>
          <a:stretch/>
        </p:blipFill>
        <p:spPr>
          <a:xfrm>
            <a:off x="1048112" y="1344795"/>
            <a:ext cx="8620262" cy="53745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status of files in a </a:t>
            </a:r>
            <a:r>
              <a:rPr lang="en-US" dirty="0" err="1" smtClean="0"/>
              <a:t>Git</a:t>
            </a:r>
            <a:r>
              <a:rPr lang="en-US" dirty="0" smtClean="0"/>
              <a:t> repository.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383051"/>
            <a:ext cx="10084282" cy="3131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your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2"/>
          <a:stretch/>
        </p:blipFill>
        <p:spPr>
          <a:xfrm>
            <a:off x="145554" y="1390432"/>
            <a:ext cx="7193261" cy="40439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7"/>
          <a:stretch/>
        </p:blipFill>
        <p:spPr>
          <a:xfrm>
            <a:off x="1333400" y="1697437"/>
            <a:ext cx="7631017" cy="4287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6"/>
          <a:stretch/>
        </p:blipFill>
        <p:spPr>
          <a:xfrm>
            <a:off x="2552302" y="2114419"/>
            <a:ext cx="7720904" cy="4345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31" y="1468085"/>
            <a:ext cx="10515600" cy="4351338"/>
          </a:xfrm>
        </p:spPr>
        <p:txBody>
          <a:bodyPr/>
          <a:lstStyle/>
          <a:p>
            <a:r>
              <a:rPr lang="en-US" dirty="0"/>
              <a:t>It’s a fast, easy way to contribute to projects from OS X and </a:t>
            </a:r>
            <a:r>
              <a:rPr lang="en-US" dirty="0" smtClean="0"/>
              <a:t>Windows.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workflow and replace </a:t>
            </a:r>
            <a:r>
              <a:rPr lang="en-US" dirty="0" err="1"/>
              <a:t>GitHub</a:t>
            </a:r>
            <a:r>
              <a:rPr lang="en-US" dirty="0"/>
              <a:t> for Mac and Windows with a unified experience across both platforms.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 b="23712"/>
          <a:stretch/>
        </p:blipFill>
        <p:spPr>
          <a:xfrm>
            <a:off x="2083892" y="2873588"/>
            <a:ext cx="7903992" cy="3759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changes on the new branch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5"/>
          <a:stretch/>
        </p:blipFill>
        <p:spPr>
          <a:xfrm>
            <a:off x="341488" y="1879194"/>
            <a:ext cx="7246561" cy="40587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4"/>
          <a:stretch/>
        </p:blipFill>
        <p:spPr>
          <a:xfrm>
            <a:off x="1583689" y="2400829"/>
            <a:ext cx="7070043" cy="3966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9"/>
          <a:stretch/>
        </p:blipFill>
        <p:spPr>
          <a:xfrm>
            <a:off x="2870621" y="2816931"/>
            <a:ext cx="7025311" cy="3952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GitHub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Authenticating to 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b="4881"/>
          <a:stretch/>
        </p:blipFill>
        <p:spPr>
          <a:xfrm>
            <a:off x="674078" y="1381736"/>
            <a:ext cx="9838749" cy="5272850"/>
          </a:xfrm>
        </p:spPr>
      </p:pic>
      <p:grpSp>
        <p:nvGrpSpPr>
          <p:cNvPr id="8" name="Group 7"/>
          <p:cNvGrpSpPr/>
          <p:nvPr/>
        </p:nvGrpSpPr>
        <p:grpSpPr>
          <a:xfrm>
            <a:off x="828654" y="3880765"/>
            <a:ext cx="2368732" cy="935074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GitHub account if you don’t have an account already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38200" y="1551351"/>
            <a:ext cx="7970477" cy="5232625"/>
            <a:chOff x="838200" y="1551352"/>
            <a:chExt cx="7698378" cy="50539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51352"/>
              <a:ext cx="7698378" cy="50539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46909" y="4299020"/>
              <a:ext cx="607423" cy="1858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46909" y="5033554"/>
              <a:ext cx="781594" cy="2090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46908" y="5930538"/>
              <a:ext cx="607423" cy="1828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776"/>
            <a:ext cx="9453528" cy="534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470108" y="3960954"/>
            <a:ext cx="1561397" cy="216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5800</TotalTime>
  <Words>557</Words>
  <Application>Microsoft Office PowerPoint</Application>
  <PresentationFormat>Widescreen</PresentationFormat>
  <Paragraphs>100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Theme</vt:lpstr>
      <vt:lpstr>Version control with Github Desktop</vt:lpstr>
      <vt:lpstr>Git: main features</vt:lpstr>
      <vt:lpstr>Git Workflow</vt:lpstr>
      <vt:lpstr>Github.com 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GitHub Desktop Setup</vt:lpstr>
      <vt:lpstr>Using Github desktop for version control</vt:lpstr>
      <vt:lpstr>Now we can start a new project (repository) from scratch.</vt:lpstr>
      <vt:lpstr>First look at the new repository by Github Desktop.</vt:lpstr>
      <vt:lpstr>Show in folder and edit files/codes</vt:lpstr>
      <vt:lpstr>PowerPoint Presentation</vt:lpstr>
      <vt:lpstr>1st commit</vt:lpstr>
      <vt:lpstr>2nd, 3rd, 4th … commits and a push</vt:lpstr>
      <vt:lpstr>We would like to revert a previous version</vt:lpstr>
      <vt:lpstr>Revert “Revert” commit</vt:lpstr>
      <vt:lpstr>Collaborating on a project</vt:lpstr>
      <vt:lpstr>Adding collaborator to your project (repository)</vt:lpstr>
      <vt:lpstr>The collaborator will get an email.</vt:lpstr>
      <vt:lpstr>The collaborator: may check your email and find the link to this page.</vt:lpstr>
      <vt:lpstr>The collaborator: clone a repository from the organizer.</vt:lpstr>
      <vt:lpstr>The collaborator can check out the git repository</vt:lpstr>
      <vt:lpstr>Now the collaborator can make some contribution to the repository: add a file.</vt:lpstr>
      <vt:lpstr>And simply push the commit to the origin repository.</vt:lpstr>
      <vt:lpstr>Generate a conflict between collaborators: same file name but different contents.</vt:lpstr>
      <vt:lpstr>Push to the origin if you are on the latest version. </vt:lpstr>
      <vt:lpstr>Pull the most updated version from repository</vt:lpstr>
      <vt:lpstr>The merge conflicts found!</vt:lpstr>
      <vt:lpstr>Viewing the conflict: in the file that conflicts.</vt:lpstr>
      <vt:lpstr>Open this file in VS Code</vt:lpstr>
      <vt:lpstr>Open the file and edit it together.</vt:lpstr>
      <vt:lpstr>Save the file you edited.</vt:lpstr>
      <vt:lpstr>The Github Desktop view</vt:lpstr>
      <vt:lpstr>Now you can commit it and push it to the origin.</vt:lpstr>
      <vt:lpstr>Extras</vt:lpstr>
      <vt:lpstr>Extras: for command line users</vt:lpstr>
      <vt:lpstr>Install Git to use command lines</vt:lpstr>
      <vt:lpstr>Instruction for Git setup</vt:lpstr>
      <vt:lpstr>Set up Git  </vt:lpstr>
      <vt:lpstr>Git basic configuration</vt:lpstr>
      <vt:lpstr>Now the command line will be available.</vt:lpstr>
      <vt:lpstr>Gitk</vt:lpstr>
      <vt:lpstr>Different status of files in a Git repository.</vt:lpstr>
      <vt:lpstr>Branch your project</vt:lpstr>
      <vt:lpstr>Make changes on the new branch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Github Desktop</dc:title>
  <dc:creator>Wei, Shuai</dc:creator>
  <cp:lastModifiedBy>Wei, Shuai</cp:lastModifiedBy>
  <cp:revision>150</cp:revision>
  <dcterms:created xsi:type="dcterms:W3CDTF">2018-08-20T19:37:00Z</dcterms:created>
  <dcterms:modified xsi:type="dcterms:W3CDTF">2018-08-28T20:53:54Z</dcterms:modified>
</cp:coreProperties>
</file>